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6"/>
  </p:notesMasterIdLst>
  <p:handoutMasterIdLst>
    <p:handoutMasterId r:id="rId17"/>
  </p:handoutMasterIdLst>
  <p:sldIdLst>
    <p:sldId id="359" r:id="rId2"/>
    <p:sldId id="348" r:id="rId3"/>
    <p:sldId id="349" r:id="rId4"/>
    <p:sldId id="351" r:id="rId5"/>
    <p:sldId id="350" r:id="rId6"/>
    <p:sldId id="352" r:id="rId7"/>
    <p:sldId id="353" r:id="rId8"/>
    <p:sldId id="354" r:id="rId9"/>
    <p:sldId id="361" r:id="rId10"/>
    <p:sldId id="360" r:id="rId11"/>
    <p:sldId id="362" r:id="rId12"/>
    <p:sldId id="356" r:id="rId13"/>
    <p:sldId id="357" r:id="rId14"/>
    <p:sldId id="35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86400" autoAdjust="0"/>
  </p:normalViewPr>
  <p:slideViewPr>
    <p:cSldViewPr>
      <p:cViewPr varScale="1">
        <p:scale>
          <a:sx n="62" d="100"/>
          <a:sy n="62" d="100"/>
        </p:scale>
        <p:origin x="129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57200" y="3200400"/>
            <a:ext cx="2649595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5943600" y="3200400"/>
            <a:ext cx="2514600" cy="11734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1828800" cy="1219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724400" y="2895600"/>
            <a:ext cx="3581400" cy="182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3352800" y="2779713"/>
            <a:ext cx="1371600" cy="159385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3276600" y="4419600"/>
            <a:ext cx="1447800" cy="9906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8.11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9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Randomization: Mixed Design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24"/>
              </a:spcBef>
            </a:pPr>
            <a:r>
              <a:rPr lang="en-US" dirty="0" smtClean="0">
                <a:solidFill>
                  <a:schemeClr val="tx1"/>
                </a:solidFill>
              </a:rPr>
              <a:t>Scramble the inject/infuse values </a:t>
            </a:r>
            <a:r>
              <a:rPr lang="en-US" i="1" dirty="0">
                <a:solidFill>
                  <a:schemeClr val="tx1"/>
                </a:solidFill>
              </a:rPr>
              <a:t>for each dog</a:t>
            </a:r>
            <a:endParaRPr lang="en-US" dirty="0">
              <a:solidFill>
                <a:schemeClr val="tx1"/>
              </a:solidFill>
            </a:endParaRP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Reassign 5 dogs to </a:t>
            </a:r>
            <a:r>
              <a:rPr lang="en-US" b="1" dirty="0">
                <a:solidFill>
                  <a:schemeClr val="tx1"/>
                </a:solidFill>
              </a:rPr>
              <a:t>Operation = </a:t>
            </a:r>
            <a:r>
              <a:rPr lang="en-US" b="1" i="1" dirty="0">
                <a:solidFill>
                  <a:schemeClr val="tx1"/>
                </a:solidFill>
              </a:rPr>
              <a:t>yes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and other 5 to </a:t>
            </a:r>
            <a:r>
              <a:rPr lang="en-US" b="1" dirty="0">
                <a:solidFill>
                  <a:schemeClr val="tx1"/>
                </a:solidFill>
              </a:rPr>
              <a:t>Operation = </a:t>
            </a:r>
            <a:r>
              <a:rPr lang="en-US" b="1" i="1" dirty="0">
                <a:solidFill>
                  <a:schemeClr val="tx1"/>
                </a:solidFill>
              </a:rPr>
              <a:t>no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Recompute the </a:t>
            </a:r>
            <a:r>
              <a:rPr lang="en-US" i="1" dirty="0">
                <a:solidFill>
                  <a:schemeClr val="tx1"/>
                </a:solidFill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-values for </a:t>
            </a:r>
            <a:r>
              <a:rPr lang="en-US" b="1" dirty="0">
                <a:solidFill>
                  <a:schemeClr val="tx1"/>
                </a:solidFill>
              </a:rPr>
              <a:t>Operation</a:t>
            </a:r>
            <a:r>
              <a:rPr lang="en-US" dirty="0">
                <a:solidFill>
                  <a:schemeClr val="tx1"/>
                </a:solidFill>
              </a:rPr>
              <a:t> and </a:t>
            </a:r>
            <a:r>
              <a:rPr lang="en-US" b="1" dirty="0">
                <a:solidFill>
                  <a:schemeClr val="tx1"/>
                </a:solidFill>
              </a:rPr>
              <a:t>Method</a:t>
            </a:r>
            <a:r>
              <a:rPr lang="en-US" dirty="0">
                <a:solidFill>
                  <a:schemeClr val="tx1"/>
                </a:solidFill>
              </a:rPr>
              <a:t> factors and the </a:t>
            </a:r>
            <a:r>
              <a:rPr lang="en-US" b="1" dirty="0" smtClean="0">
                <a:solidFill>
                  <a:schemeClr val="tx1"/>
                </a:solidFill>
              </a:rPr>
              <a:t>Operation × </a:t>
            </a:r>
            <a:r>
              <a:rPr lang="en-US" b="1" dirty="0">
                <a:solidFill>
                  <a:schemeClr val="tx1"/>
                </a:solidFill>
              </a:rPr>
              <a:t>Method</a:t>
            </a:r>
            <a:r>
              <a:rPr lang="en-US" dirty="0">
                <a:solidFill>
                  <a:schemeClr val="tx1"/>
                </a:solidFill>
              </a:rPr>
              <a:t> interaction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Repeat MANY times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Find the proportion of simulated </a:t>
            </a:r>
            <a:r>
              <a:rPr lang="en-US" i="1" dirty="0">
                <a:solidFill>
                  <a:schemeClr val="tx1"/>
                </a:solidFill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’s for each term that exceed the original </a:t>
            </a:r>
            <a:r>
              <a:rPr lang="en-US" i="1" dirty="0" smtClean="0">
                <a:solidFill>
                  <a:schemeClr val="tx1"/>
                </a:solidFill>
              </a:rPr>
              <a:t>F</a:t>
            </a:r>
            <a:r>
              <a:rPr lang="en-US" dirty="0" smtClean="0">
                <a:solidFill>
                  <a:schemeClr val="tx1"/>
                </a:solidFill>
              </a:rPr>
              <a:t>’s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1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Diabetic Dogs (Scrambled)</a:t>
            </a:r>
          </a:p>
        </p:txBody>
      </p:sp>
      <p:graphicFrame>
        <p:nvGraphicFramePr>
          <p:cNvPr id="7" name="Table Placeholder 6">
            <a:extLst>
              <a:ext uri="{FF2B5EF4-FFF2-40B4-BE49-F238E27FC236}">
                <a16:creationId xmlns:a16="http://schemas.microsoft.com/office/drawing/2014/main" xmlns="" id="{36233DAB-E403-4975-A48C-5F8C5E61F111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1003056434"/>
              </p:ext>
            </p:extLst>
          </p:nvPr>
        </p:nvGraphicFramePr>
        <p:xfrm>
          <a:off x="1143000" y="1503993"/>
          <a:ext cx="678688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9680">
                  <a:extLst>
                    <a:ext uri="{9D8B030D-6E8A-4147-A177-3AD203B41FA5}">
                      <a16:colId xmlns:a16="http://schemas.microsoft.com/office/drawing/2014/main" xmlns="" val="2194383458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xmlns="" val="4150944867"/>
                    </a:ext>
                  </a:extLst>
                </a:gridCol>
                <a:gridCol w="500380">
                  <a:extLst>
                    <a:ext uri="{9D8B030D-6E8A-4147-A177-3AD203B41FA5}">
                      <a16:colId xmlns:a16="http://schemas.microsoft.com/office/drawing/2014/main" xmlns="" val="2747088017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xmlns="" val="2741298727"/>
                    </a:ext>
                  </a:extLst>
                </a:gridCol>
                <a:gridCol w="500380">
                  <a:extLst>
                    <a:ext uri="{9D8B030D-6E8A-4147-A177-3AD203B41FA5}">
                      <a16:colId xmlns:a16="http://schemas.microsoft.com/office/drawing/2014/main" xmlns="" val="2722625957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xmlns="" val="1396183786"/>
                    </a:ext>
                  </a:extLst>
                </a:gridCol>
                <a:gridCol w="500380">
                  <a:extLst>
                    <a:ext uri="{9D8B030D-6E8A-4147-A177-3AD203B41FA5}">
                      <a16:colId xmlns:a16="http://schemas.microsoft.com/office/drawing/2014/main" xmlns="" val="1680575200"/>
                    </a:ext>
                  </a:extLst>
                </a:gridCol>
                <a:gridCol w="500380">
                  <a:extLst>
                    <a:ext uri="{9D8B030D-6E8A-4147-A177-3AD203B41FA5}">
                      <a16:colId xmlns:a16="http://schemas.microsoft.com/office/drawing/2014/main" xmlns="" val="2795244149"/>
                    </a:ext>
                  </a:extLst>
                </a:gridCol>
                <a:gridCol w="500380">
                  <a:extLst>
                    <a:ext uri="{9D8B030D-6E8A-4147-A177-3AD203B41FA5}">
                      <a16:colId xmlns:a16="http://schemas.microsoft.com/office/drawing/2014/main" xmlns="" val="2868252724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xmlns="" val="3584137981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xmlns="" val="459133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d1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d2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d3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d4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d5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d6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d7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d8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d9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d10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8190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800" b="0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800" b="0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80997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inject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487977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infuse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72344316"/>
                  </a:ext>
                </a:extLst>
              </a:tr>
            </a:tbl>
          </a:graphicData>
        </a:graphic>
      </p:graphicFrame>
      <p:pic>
        <p:nvPicPr>
          <p:cNvPr id="8" name="Picture Placeholder 7" descr="A set of command lines and tables. The command lines read:&#10;Prompt, mod Rand l equals a o v (Response tilde Operation asterisk Method plus Error (Dog forward slash Method) comma data equals scramble 1 B 1 W (DiabeticDogs))) &#10;Prompt, summary (mod Rand l). &#10;Error: Dog &#10;The data presented in a table is as follows.&#10;Row 1, Operation. D f 1, Sum S q 51.2, Mean S q 51.2, F value 0.527, P r greater than F 0.488. &#10;Row 2, Residuals. D f 8, Sum S q 776.8, Mean S q 97.1. &#10;Error: Dog colon Method&#10;The data presented in a table is as follows. &#10;Row 1, Method. D f 1, Sum S q 980.0, Mean S q 980.0, F value 3.569, P r greater than F 0.0956.&#10;Row 2, Operation colon Method. D f 1, Sum S q 3.2, Mean S q 3.2, F value 0.012, P r greater than F 0.9167. &#10;Row 3, Residuals. D f 8, Sum S q 2196.8, Mean S q 274.6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878181" y="3139668"/>
            <a:ext cx="7316387" cy="3093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433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 Functions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489858"/>
          </a:xfrm>
        </p:spPr>
        <p:txBody>
          <a:bodyPr/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To scramble one between subjects and one within subjects</a:t>
            </a:r>
            <a:r>
              <a:rPr lang="en-US" sz="2400" dirty="0" smtClean="0"/>
              <a:t>:</a:t>
            </a:r>
            <a:endParaRPr lang="en-US" sz="2400" dirty="0"/>
          </a:p>
        </p:txBody>
      </p:sp>
      <p:pic>
        <p:nvPicPr>
          <p:cNvPr id="11" name="Picture 2" descr="A set of command lines. The command lines read: &#10;scramble 1 B 1 W equals function (data) {&#10;newdata equals data &#10;hash symbol, first shuffle the Response within each Dog.&#10;newdata dollar Response equals with (data comma shuffle (Response comma groups equals Dog))&#10;hash symbol, set up a random vector of operation values&#10;O p e r equals shuffle (rep (c (open quotes no close quotes comma open quotes yes close quotes) comma each equals 5)) &#10;hash symbol, Assign the operations to the dogs. &#10;newdata dollar sign Operation equals O p e r [as dot numeric (newdata dollar sign Dog)] &#10;return (newdata) &#10;}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981200"/>
            <a:ext cx="6016432" cy="206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114800"/>
            <a:ext cx="8673738" cy="504372"/>
          </a:xfrm>
        </p:spPr>
        <p:txBody>
          <a:bodyPr/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To extract the three </a:t>
            </a:r>
            <a:r>
              <a:rPr lang="en-US" sz="2400" i="1" dirty="0"/>
              <a:t>F</a:t>
            </a:r>
            <a:r>
              <a:rPr lang="en-US" sz="2400" dirty="0"/>
              <a:t>-values (look at previous output</a:t>
            </a:r>
            <a:r>
              <a:rPr lang="en-US" sz="2400" dirty="0" smtClean="0"/>
              <a:t>):</a:t>
            </a:r>
            <a:endParaRPr lang="en-US" sz="2400" dirty="0"/>
          </a:p>
        </p:txBody>
      </p:sp>
      <p:pic>
        <p:nvPicPr>
          <p:cNvPr id="13" name="Picture 3" descr="A set of command lines. The command lines read: &#10;get F 1 B 1 W equals function (model){&#10;smodel equals summary (model)&#10;hash symbol, Get each of the F-values from the summary ANOVA tables. &#10;c ( A equals s mode 1 [[1]] [[1]] dollar sign open quotes F value close quotes [1] comma&#10;B equals s mode 1 [[2]] [[1]] dollar open quotes F value close quotes [1] comma&#10;A x B equals s mode 1 [[2]] [[1]] dollar sign open quotes F value close quotes [2]) &#10;}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568" y="4648200"/>
            <a:ext cx="6016432" cy="149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 Many </a:t>
            </a:r>
            <a:r>
              <a:rPr lang="en-US" dirty="0" smtClean="0"/>
              <a:t>Randomizations (2 of</a:t>
            </a:r>
            <a:r>
              <a:rPr lang="en-US" baseline="0" dirty="0" smtClean="0"/>
              <a:t> 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4898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Use the mosaic </a:t>
            </a:r>
            <a:r>
              <a:rPr lang="en-US" b="1" dirty="0"/>
              <a:t>do</a:t>
            </a:r>
            <a:r>
              <a:rPr lang="en-US" dirty="0"/>
              <a:t> function to repeat many </a:t>
            </a:r>
            <a:r>
              <a:rPr lang="en-US" dirty="0" smtClean="0"/>
              <a:t>times</a:t>
            </a:r>
            <a:endParaRPr lang="en-US" dirty="0"/>
          </a:p>
        </p:txBody>
      </p:sp>
      <p:pic>
        <p:nvPicPr>
          <p:cNvPr id="6" name="Picture Placeholder 5" descr="A set of command lines. The command lines read&#10;Prompt, get F 1 B 1 W (mod Dogs) hash symbol, original F-values&#10;A 5.0393701, B 28.4705882, A x B 0.9411765&#10;hash symbol, Do 10,000 simulations and save the results (takes a while).&#10;Sim F equals do (10000) asterisk get F 1 B 1 W (a o v (Response tilde Operation asterisk Method plus Error (Dog forward slash Method) comma data equals scramble 1 B 1 W (DiabeticDogs))) &#10;hash symbol, Find the proportion of simulated F-values as large as originals. &#10;Prompt, prop (Sim F dollar A greater than equals 5.039) hash symbol, Operation &#10;TRUE &#10;0.0899 &#10;Prompt, prop (Sim F dollar B greater than equals 28.471) hash symbol, Method &#10;TRUE &#10;8 e negative 0 4 &#10;Prompt, prop (Sim F dollar A x B greater than equals 0.941) number of Method x Operation&#10;TRUE &#10;0.3511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838200" y="2053137"/>
            <a:ext cx="6960271" cy="35094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5667828"/>
            <a:ext cx="8673738" cy="5043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Compare to the original ANOVA (0.06, 0.0007, 0.36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for One Set of 10000 Simulations</a:t>
            </a:r>
          </a:p>
        </p:txBody>
      </p:sp>
      <p:pic>
        <p:nvPicPr>
          <p:cNvPr id="18" name="Picture Placeholder 11" descr="A bar graph shows operation F-ratios on the horizontal axis as 0 to 15 in increments of 5 and Density from 0.0 to 1.0 in increments of 0.2 on the vertical axis. The approximate values shown are 0, 0.8 and above; 1, 0.4; 1.5, 0.2; 2, 0.21; 2.5, 0.01; 3, 0.02; 3.5, 0.03; 5, 0.01; 8, 0.01; 15, 0.0. A vertical dashed line is drawn from point 5. An equation titled operation reads 899 over 10000 equals 0.0899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402861" y="1371600"/>
            <a:ext cx="3708288" cy="2302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Placeholder 12" descr="A bar graph shows Method F-ratios on the horizontal axis as 0 to 40 in increments of 10 and Density from 0.0 to 1.0 in increments of 0.2 on the vertical axis. The approximate values shown are 0, 1.0; 1, 0.24; 2, 0.2; 3, 0.21; 4, 0.01; 5, 0.02; 6, 0.03. A vertical dashed line is drawn from point 28. An equation titled Method reads 8 over 10000 equals 0.0008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4267200" y="1371600"/>
            <a:ext cx="3714591" cy="2298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Placeholder 13" descr="A bar graph shows Interaction F-ratios on the horizontal axis as 0 to 15 in increments of 5 and Density from 0.0 to 1.0 in increments of 0.2 on the vertical axis. The approximate values shown are 0, 1.0; 1, 0.4; 1.5, 0.2; 2, 0.21; 2.5, 0.01; 3, 0.02; 3.5, 0.03; 5, 0.01. A vertical dashed line is drawn from point 1.5. An equation titled Interaction reads 3511 over 10000 equals 0.3511.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tretch>
            <a:fillRect/>
          </a:stretch>
        </p:blipFill>
        <p:spPr>
          <a:xfrm>
            <a:off x="390626" y="3784046"/>
            <a:ext cx="3732757" cy="231195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267200" y="3733800"/>
            <a:ext cx="3898771" cy="4784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From </a:t>
            </a:r>
            <a:r>
              <a:rPr lang="en-US" dirty="0" smtClean="0"/>
              <a:t>the original ANOVA</a:t>
            </a:r>
            <a:endParaRPr lang="en-US" dirty="0"/>
          </a:p>
        </p:txBody>
      </p:sp>
      <p:pic>
        <p:nvPicPr>
          <p:cNvPr id="27" name="Picture Placeholder 26" descr="A set of command lines and tables. The command lines read:&#10;Error: Dog. &#10;The data presented in a table is as follows: Row 1, Operation. F value 5.039, P r greater than F 0.055. &#10;Three hyphens separate the table and the following text: &#10;Error: Dog colon Method. &#10;The data presented in a table is as follows. &#10;Row 1, Method. F value 28.471, P r greater than F 0.000698. &#10;Row 2, Operation colon Method. F value 0.941, P r greater than F 0.360388.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tretch>
            <a:fillRect/>
          </a:stretch>
        </p:blipFill>
        <p:spPr>
          <a:xfrm>
            <a:off x="4267200" y="4294050"/>
            <a:ext cx="3972755" cy="1772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Topic 8.11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Randomization test for repeated measures</a:t>
            </a:r>
          </a:p>
          <a:p>
            <a:pPr indent="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Within subjects</a:t>
            </a:r>
          </a:p>
          <a:p>
            <a:pPr indent="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Mixed </a:t>
            </a:r>
            <a:r>
              <a:rPr lang="en-US" altLang="en-US" dirty="0">
                <a:sym typeface="Symbol" panose="05050102010706020507" pitchFamily="18" charset="2"/>
              </a:rPr>
              <a:t>design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</a:t>
            </a:r>
            <a:r>
              <a:rPr lang="en-US" altLang="en-US" dirty="0" smtClean="0"/>
              <a:t>FourExams (1 of 2)</a:t>
            </a:r>
            <a:endParaRPr lang="en-US" dirty="0"/>
          </a:p>
        </p:txBody>
      </p:sp>
      <p:graphicFrame>
        <p:nvGraphicFramePr>
          <p:cNvPr id="10" name="Table Placeholder 9"/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1655621678"/>
              </p:ext>
            </p:extLst>
          </p:nvPr>
        </p:nvGraphicFramePr>
        <p:xfrm>
          <a:off x="1838960" y="1524000"/>
          <a:ext cx="546608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1580"/>
                <a:gridCol w="843280"/>
                <a:gridCol w="982980"/>
                <a:gridCol w="843280"/>
                <a:gridCol w="779780"/>
                <a:gridCol w="805180"/>
              </a:tblGrid>
              <a:tr h="152400">
                <a:tc>
                  <a:txBody>
                    <a:bodyPr/>
                    <a:lstStyle/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Cathy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#1: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#2: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1219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#3: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  <a:tr h="137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#4: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3429000"/>
            <a:ext cx="8610600" cy="5262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Exam</a:t>
            </a:r>
            <a:r>
              <a:rPr lang="en-US" dirty="0"/>
              <a:t> is a within-subjects (</a:t>
            </a:r>
            <a:r>
              <a:rPr lang="en-US" b="1" dirty="0"/>
              <a:t>Student</a:t>
            </a:r>
            <a:r>
              <a:rPr lang="en-US" dirty="0"/>
              <a:t>) </a:t>
            </a:r>
            <a:r>
              <a:rPr lang="en-US" dirty="0" smtClean="0"/>
              <a:t>factor</a:t>
            </a:r>
            <a:endParaRPr lang="en-US" dirty="0"/>
          </a:p>
        </p:txBody>
      </p:sp>
      <p:pic>
        <p:nvPicPr>
          <p:cNvPr id="16" name="Picture 3" descr="A set of command lines and a table. Commands lines read: &#10;Prompt, mod O r I g equals a o v (Grade tilde factor (Exam) plus Student comma data equals FourExams)&#10;Prompt, summary (mod O r I g).&#10;Data presented in a table is as follows. &#10;Row 1, factor (Exam). D f 3, Sum S q 1030, Mean S q 343.3, F value 5.722, P r greater than F 0.0114.&#10;Row 2, Student. D f 4, Sum S q 4480, Mean S q 1120.0, F value 18.667, P r greater than F 4.35 e negative 0 5.&#10;Row 3, Residuals. D f 12, Sum S q 720, Mean S q 60.0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213" y="4052140"/>
            <a:ext cx="8383575" cy="219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0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Randomization: Within Subjects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24"/>
              </a:spcBef>
            </a:pPr>
            <a:r>
              <a:rPr lang="en-US" dirty="0" smtClean="0">
                <a:solidFill>
                  <a:schemeClr val="tx1"/>
                </a:solidFill>
              </a:rPr>
              <a:t>Scramble the four exam </a:t>
            </a:r>
            <a:r>
              <a:rPr lang="en-US" dirty="0">
                <a:solidFill>
                  <a:schemeClr val="tx1"/>
                </a:solidFill>
              </a:rPr>
              <a:t>scores </a:t>
            </a:r>
            <a:r>
              <a:rPr lang="en-US" i="1" dirty="0">
                <a:solidFill>
                  <a:schemeClr val="tx1"/>
                </a:solidFill>
              </a:rPr>
              <a:t>for each student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Recompute the </a:t>
            </a:r>
            <a:r>
              <a:rPr lang="en-US" i="1" dirty="0">
                <a:solidFill>
                  <a:schemeClr val="tx1"/>
                </a:solidFill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-value for </a:t>
            </a:r>
            <a:r>
              <a:rPr lang="en-US" b="1" dirty="0">
                <a:solidFill>
                  <a:schemeClr val="tx1"/>
                </a:solidFill>
              </a:rPr>
              <a:t>Exam</a:t>
            </a:r>
            <a:r>
              <a:rPr lang="en-US" dirty="0">
                <a:solidFill>
                  <a:schemeClr val="tx1"/>
                </a:solidFill>
              </a:rPr>
              <a:t> in a two-way ANOVA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Repeat MANY times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>
                <a:solidFill>
                  <a:schemeClr val="tx1"/>
                </a:solidFill>
              </a:rPr>
              <a:t>Find the proportion of simulated </a:t>
            </a:r>
            <a:r>
              <a:rPr lang="en-US" i="1" dirty="0">
                <a:solidFill>
                  <a:schemeClr val="tx1"/>
                </a:solidFill>
              </a:rPr>
              <a:t>F</a:t>
            </a:r>
            <a:r>
              <a:rPr lang="en-US" dirty="0">
                <a:solidFill>
                  <a:schemeClr val="tx1"/>
                </a:solidFill>
              </a:rPr>
              <a:t>’s that exceed the </a:t>
            </a:r>
            <a:r>
              <a:rPr lang="en-US" dirty="0" smtClean="0">
                <a:solidFill>
                  <a:schemeClr val="tx1"/>
                </a:solidFill>
              </a:rPr>
              <a:t>original </a:t>
            </a:r>
            <a:r>
              <a:rPr lang="en-US" i="1" dirty="0" smtClean="0">
                <a:solidFill>
                  <a:schemeClr val="tx1"/>
                </a:solidFill>
              </a:rPr>
              <a:t>F </a:t>
            </a:r>
            <a:r>
              <a:rPr lang="en-US" dirty="0" smtClean="0">
                <a:solidFill>
                  <a:schemeClr val="tx1"/>
                </a:solidFill>
              </a:rPr>
              <a:t>= 0.531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</a:t>
            </a:r>
            <a:r>
              <a:rPr lang="en-US" altLang="en-US" dirty="0" smtClean="0"/>
              <a:t>FourExams (2 of 2)</a:t>
            </a:r>
            <a:endParaRPr lang="en-US" dirty="0"/>
          </a:p>
        </p:txBody>
      </p:sp>
      <p:graphicFrame>
        <p:nvGraphicFramePr>
          <p:cNvPr id="11" name="Table Placeholder 9"/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4268070957"/>
              </p:ext>
            </p:extLst>
          </p:nvPr>
        </p:nvGraphicFramePr>
        <p:xfrm>
          <a:off x="2135264" y="1447800"/>
          <a:ext cx="487347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2812"/>
                <a:gridCol w="744512"/>
                <a:gridCol w="884212"/>
                <a:gridCol w="744512"/>
                <a:gridCol w="681012"/>
                <a:gridCol w="706412"/>
              </a:tblGrid>
              <a:tr h="152400">
                <a:tc>
                  <a:txBody>
                    <a:bodyPr/>
                    <a:lstStyle/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056" marR="42056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056" marR="420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Cathy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 marL="42056" marR="42056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#1:</a:t>
                      </a:r>
                    </a:p>
                  </a:txBody>
                  <a:tcPr marL="42056" marR="4205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#2:</a:t>
                      </a: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</a:tr>
              <a:tr h="1219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#3:</a:t>
                      </a: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</a:tr>
              <a:tr h="137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Arial" pitchFamily="34" charset="0"/>
                          <a:cs typeface="Arial" pitchFamily="34" charset="0"/>
                        </a:rPr>
                        <a:t>Exam #4:</a:t>
                      </a: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  <a:endParaRPr lang="en-US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42056" marR="42056"/>
                </a:tc>
              </a:tr>
            </a:tbl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3114" y="3407748"/>
            <a:ext cx="8610600" cy="4784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Use the mosaic </a:t>
            </a:r>
            <a:r>
              <a:rPr lang="en-US" sz="2400" b="1" dirty="0"/>
              <a:t>shuffle</a:t>
            </a:r>
            <a:r>
              <a:rPr lang="en-US" sz="2400" dirty="0"/>
              <a:t> function to scramble within </a:t>
            </a:r>
            <a:r>
              <a:rPr lang="en-US" sz="2400" dirty="0" smtClean="0"/>
              <a:t>students</a:t>
            </a:r>
            <a:endParaRPr lang="en-US" sz="2400" dirty="0"/>
          </a:p>
        </p:txBody>
      </p:sp>
      <p:pic>
        <p:nvPicPr>
          <p:cNvPr id="16" name="Picture 2" descr="A set of command lines and a table. The command lines read:&#10;Prompt, Scramble Exams equals FourExams&#10;Prompt, ScrambleExams dollar Grade equals with (FourExams comma shuffle (Grade comma group equals Student))&#10;Prompt, summary (a o v (Grade tilde factor (Exam) plus Student comma data equals ScrambleExams). &#10;Data presented in the table is as follows:&#10;Row 1, Factor (Exam). D f 3, Sum S q 641, Mean S q 213.7, F value 2.313, P r greater than F 0.12782&#10;Row 2, Student. D f 4, Sum S q 4480, Mean S q 1120.0, F value 12.123, P r greater than F 0.00035&#10;Row 3, Residuals. D f 12, Sum S q 1109, Mean S q 92.4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112" y="4011005"/>
            <a:ext cx="7957776" cy="216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59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 Many </a:t>
            </a:r>
            <a:r>
              <a:rPr lang="en-US" dirty="0" smtClean="0"/>
              <a:t>Randomizations (1 of 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566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Use the mosaic </a:t>
            </a:r>
            <a:r>
              <a:rPr lang="en-US" b="1" dirty="0"/>
              <a:t>do</a:t>
            </a:r>
            <a:r>
              <a:rPr lang="en-US" dirty="0"/>
              <a:t> function to repeat many </a:t>
            </a:r>
            <a:r>
              <a:rPr lang="en-US" dirty="0" smtClean="0"/>
              <a:t>times</a:t>
            </a:r>
            <a:endParaRPr lang="en-US" dirty="0"/>
          </a:p>
        </p:txBody>
      </p:sp>
      <p:pic>
        <p:nvPicPr>
          <p:cNvPr id="11" name="Picture 2" descr="A set of command lines. The command lines read.&#10;Hash symbol, Define a function to easily extract the F-ratio.&#10;Prompt, get F equals function (my model) f summary (my model)[[1]] dollar sign open quotes F value close quotes[1]] &#10;Prompt, get F (mod O r I g). &#10;Text below command lines reads: [1] 0.5314353, then command lines continue:&#10;Hash symbol, Do 10,000 simulations and save the results (takes a while)&#10;Prompt, many effs equals do (10000) asterisk get F(a o v (shuffle (Grade comma group equals Student) tilde factor (Exam) plus Student comma data FourExams)) &#10;Prompt, names (many effs) equals open quotes F close quotes &#10;Hash symbol, Find the proportion of simulated F-values as large as F equals 5.722&#10;Prompt, prop (many effs dollar symbol F greater than, equals 5.722) &#10;Text below command lines read: TRUE 0.0112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232" y="2077001"/>
            <a:ext cx="7525537" cy="344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5667828"/>
            <a:ext cx="8673738" cy="5043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Compare to the original ANOVA </a:t>
            </a:r>
            <a:r>
              <a:rPr lang="en-US" i="1" dirty="0"/>
              <a:t>P</a:t>
            </a:r>
            <a:r>
              <a:rPr lang="en-US" dirty="0"/>
              <a:t>-value = </a:t>
            </a:r>
            <a:r>
              <a:rPr lang="en-US" dirty="0" smtClean="0"/>
              <a:t>0.0114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Simulated </a:t>
            </a:r>
            <a:r>
              <a:rPr lang="en-US" i="1" dirty="0"/>
              <a:t>F</a:t>
            </a:r>
            <a:r>
              <a:rPr lang="en-US" dirty="0"/>
              <a:t>-Ratios for Exam</a:t>
            </a:r>
          </a:p>
        </p:txBody>
      </p:sp>
      <p:pic>
        <p:nvPicPr>
          <p:cNvPr id="13" name="Picture 2" descr="A histogram with equations. The horizontal axis plots the values of F ratio and the vertical axis plots the values of Density. A dotted line corresponds to 6 mark on the horizontal axis. The data presented are as follows: At 0 value of F ratio, the density is 0.4 which increases to 0.77 when the F ratio is 1 and from there on the density gradually dropping.  At 2.5 F ratio, the density is 0.1 and at 6 F Ratio the density is below 0.05. The equations beside the dotted line read p hyphen value equals 112 over 10000 equals 0.0112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5813" y="1447800"/>
            <a:ext cx="75723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Diabetic Dogs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Variables in DiabeticDogs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Dog</a:t>
            </a:r>
            <a:r>
              <a:rPr lang="en-US" dirty="0" smtClean="0"/>
              <a:t>:		10 </a:t>
            </a:r>
            <a:r>
              <a:rPr lang="en-US" dirty="0"/>
              <a:t>dogs labeled d1, d2, …, d10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Operation</a:t>
            </a:r>
            <a:r>
              <a:rPr lang="en-US" dirty="0" smtClean="0"/>
              <a:t>:	5 </a:t>
            </a:r>
            <a:r>
              <a:rPr lang="en-US" dirty="0"/>
              <a:t>dogs had surgery to make them diabetic, </a:t>
            </a:r>
            <a:r>
              <a:rPr lang="en-US" dirty="0" smtClean="0"/>
              <a:t>			another </a:t>
            </a:r>
            <a:r>
              <a:rPr lang="en-US" dirty="0"/>
              <a:t>5 dogs had no surgery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Method</a:t>
            </a:r>
            <a:r>
              <a:rPr lang="en-US" dirty="0" smtClean="0"/>
              <a:t>:	Each </a:t>
            </a:r>
            <a:r>
              <a:rPr lang="en-US" dirty="0"/>
              <a:t>dog was treated two ways, with an </a:t>
            </a:r>
            <a:r>
              <a:rPr lang="en-US" dirty="0" smtClean="0"/>
              <a:t>			injection </a:t>
            </a:r>
            <a:r>
              <a:rPr lang="en-US" dirty="0"/>
              <a:t>and an infusion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Response</a:t>
            </a:r>
            <a:r>
              <a:rPr lang="en-US" dirty="0" smtClean="0"/>
              <a:t>:	Rate </a:t>
            </a:r>
            <a:r>
              <a:rPr lang="en-US" dirty="0"/>
              <a:t>of biochemical turnover of lactic acid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Mixed design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Operation</a:t>
            </a:r>
            <a:r>
              <a:rPr lang="en-US" dirty="0"/>
              <a:t> is a </a:t>
            </a:r>
            <a:r>
              <a:rPr lang="en-US" i="1" dirty="0"/>
              <a:t>between</a:t>
            </a:r>
            <a:r>
              <a:rPr lang="en-US" dirty="0"/>
              <a:t>-subjects (dogs) factors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Method</a:t>
            </a:r>
            <a:r>
              <a:rPr lang="en-US" dirty="0"/>
              <a:t> is a </a:t>
            </a:r>
            <a:r>
              <a:rPr lang="en-US" i="1" dirty="0"/>
              <a:t>within</a:t>
            </a:r>
            <a:r>
              <a:rPr lang="en-US" dirty="0"/>
              <a:t>-subjects (dogs) </a:t>
            </a:r>
            <a:r>
              <a:rPr lang="en-US" dirty="0" smtClean="0"/>
              <a:t>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Diabetic Dogs (Original)</a:t>
            </a:r>
          </a:p>
        </p:txBody>
      </p:sp>
      <p:graphicFrame>
        <p:nvGraphicFramePr>
          <p:cNvPr id="6" name="Table Placeholder 5">
            <a:extLst>
              <a:ext uri="{FF2B5EF4-FFF2-40B4-BE49-F238E27FC236}">
                <a16:creationId xmlns:a16="http://schemas.microsoft.com/office/drawing/2014/main" xmlns="" id="{36233DAB-E403-4975-A48C-5F8C5E61F111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2755680403"/>
              </p:ext>
            </p:extLst>
          </p:nvPr>
        </p:nvGraphicFramePr>
        <p:xfrm>
          <a:off x="1143000" y="1524000"/>
          <a:ext cx="686469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9680">
                  <a:extLst>
                    <a:ext uri="{9D8B030D-6E8A-4147-A177-3AD203B41FA5}">
                      <a16:colId xmlns:a16="http://schemas.microsoft.com/office/drawing/2014/main" xmlns="" val="219438345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415094486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74708801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741298727"/>
                    </a:ext>
                  </a:extLst>
                </a:gridCol>
                <a:gridCol w="544484">
                  <a:extLst>
                    <a:ext uri="{9D8B030D-6E8A-4147-A177-3AD203B41FA5}">
                      <a16:colId xmlns:a16="http://schemas.microsoft.com/office/drawing/2014/main" xmlns="" val="2722625957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="" val="139618378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16805752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79524414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86825272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3584137981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xmlns="" val="459133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d1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d2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d3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d4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d5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d6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d7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d8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d9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d10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8190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Operation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80997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inject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46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71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57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487977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infuse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42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72344316"/>
                  </a:ext>
                </a:extLst>
              </a:tr>
            </a:tbl>
          </a:graphicData>
        </a:graphic>
      </p:graphicFrame>
      <p:pic>
        <p:nvPicPr>
          <p:cNvPr id="5" name="Picture Placeholder 4" descr="A set of command lines and tables. The command lines read: Prompt, mod Dogs equals a o v (Response tilde Operation asterisk Method plus Error (Dog forward slash Method) comma data equals DiabeticDogs)&#10;Prompt, summary (mod Dogs).&#10;Error: Dog&#10;Data presented in a table is as follows. &#10;Row 1, Operation. D f 1, Sum S q 320, Mean S q 320.0, F value 5.039, P r greater than F 0.055. &#10;Row 2, Residuals. D f 8, Sum S q 508, Mean S q 63.5.&#10;F value 5.039 in row 1 is encircled. Three hyphens separate the table and the following text:&#10;Error: Dog colon Method.&#10;Data presented in a table is as follows.&#10;Row 1, Method. D f 1, Sum S q 2420, Mean S q 2420, F value 28.471, P r greater than F 0.000698. &#10;Row 2, Operation colon Method. D f 1, Sum S q 80, Mean S q 80, F value 0.941, P r greater than F 0.360388.&#10;Row 3, Residuals. D f 8, Sum S q 680, Mean S q 85.&#10;Row 1 and 2 F values 28.471 and 0.941 are encircled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143000" y="3184067"/>
            <a:ext cx="6807378" cy="30643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710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2841</TotalTime>
  <Words>421</Words>
  <Application>Microsoft Office PowerPoint</Application>
  <PresentationFormat>On-screen Show (4:3)</PresentationFormat>
  <Paragraphs>189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8.11</vt:lpstr>
      <vt:lpstr>Topic 8.11</vt:lpstr>
      <vt:lpstr>Example: FourExams (1 of 2)</vt:lpstr>
      <vt:lpstr>Randomization: Within Subjects</vt:lpstr>
      <vt:lpstr>Example: FourExams (2 of 2)</vt:lpstr>
      <vt:lpstr>Collect Many Randomizations (1 of 2)</vt:lpstr>
      <vt:lpstr>Simulated F-Ratios for Exam</vt:lpstr>
      <vt:lpstr>Example: Diabetic Dogs</vt:lpstr>
      <vt:lpstr>Diabetic Dogs (Original)</vt:lpstr>
      <vt:lpstr>Randomization: Mixed Design</vt:lpstr>
      <vt:lpstr>Diabetic Dogs (Scrambled)</vt:lpstr>
      <vt:lpstr>R Functions</vt:lpstr>
      <vt:lpstr>Collect Many Randomizations (2 of 2)</vt:lpstr>
      <vt:lpstr>Results for One Set of 10000 Simulations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8.11</dc:title>
  <dc:creator>Canon</dc:creator>
  <cp:lastModifiedBy>Newton, Andy</cp:lastModifiedBy>
  <cp:revision>660</cp:revision>
  <dcterms:created xsi:type="dcterms:W3CDTF">2015-10-23T14:29:37Z</dcterms:created>
  <dcterms:modified xsi:type="dcterms:W3CDTF">2018-11-14T15:59:41Z</dcterms:modified>
</cp:coreProperties>
</file>